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53C664-0395-4D0E-BE48-767975AD4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A57650-F719-40E7-B746-9E7B3B2EC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EFF021-6687-4000-9D47-FA579EB10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1DB-012E-430A-A338-7E88442E7762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08BB02-6E85-4437-830A-3B1C9CA2F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1DAAC8-0FB2-45D5-AD2D-62A45D881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28-941A-41D2-92E4-FD9B08B1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6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33D01-4F6F-4D19-AEA1-A36911FAE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4B7423-6154-4F8B-BCE6-A1BE18038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07DF6D-A4F2-413D-BD96-3905E7AAC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1DB-012E-430A-A338-7E88442E7762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516C59-D904-412B-BA11-3D880EF00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D28648-4151-4A57-83C5-546539D2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28-941A-41D2-92E4-FD9B08B1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5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4D73F15-E540-4087-8FC4-B2A32C0B5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CD4E1C-A8E9-4DFA-9D8B-1A165F35C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0BB9D6-F10A-4A77-9308-6113DEC87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1DB-012E-430A-A338-7E88442E7762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9CCF78-FE08-415B-B833-C47635551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2E8D4B-CD90-4405-AE49-3FD75BE7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28-941A-41D2-92E4-FD9B08B1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8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F3AB34-D4C9-475B-8D9A-97E00459A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7F7012-9E03-4BE7-8DFD-351E617DB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70F5C7-E58D-40C7-A4E3-1570BFA1F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1DB-012E-430A-A338-7E88442E7762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F33C16-9187-4C54-99F7-7C0C5094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D44572-0DB7-498C-857C-1A9192BE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28-941A-41D2-92E4-FD9B08B1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1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E51AA-9A82-4872-BE95-573FB94EB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D61B1D-9565-4725-98E0-4140474D4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A813B4-BCFB-4350-94F1-E37808CD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1DB-012E-430A-A338-7E88442E7762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9F6DE2-513E-4770-93C4-4DBDA4C4F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D651B4-7C35-4903-81F5-F7C352AC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28-941A-41D2-92E4-FD9B08B1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9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434F2A-4E83-4CFB-BEE8-01AF4340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1A07B4-D5B6-4C41-9FF4-8BCDA3DDF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345D00-49D5-477D-B2FF-BD512A44A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6871B2-04A6-4115-838E-1158708F0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1DB-012E-430A-A338-7E88442E7762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60C814-B7D6-46F7-9863-C21A5C68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6D62CA-229B-439D-AB40-7907A66A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28-941A-41D2-92E4-FD9B08B1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6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72B6BE-4A76-49A5-AB5C-969C3F163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A6FB8E-6828-4585-A641-B8EB044DF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583E4F-46E2-4B26-87D4-BFF616263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EF6D278-68AC-4E73-AA5F-B829EBB4C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832F847-9DFC-4A4A-B145-EB97FCEF7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8C20B09-E826-4D1B-AF93-916B5589C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1DB-012E-430A-A338-7E88442E7762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2F2917C-F910-4A10-85C4-C8765BCD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203FD12-1777-4DCB-B666-30E365CB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28-941A-41D2-92E4-FD9B08B1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1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0C13BD-D038-41EE-B32E-04D2AD074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B894787-859E-4A88-B3BE-78D64C46C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1DB-012E-430A-A338-7E88442E7762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3B96617-AEAC-4E47-A2DC-0D5D06085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9D9FA5E-E193-402C-BEE5-E07F20BE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28-941A-41D2-92E4-FD9B08B1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9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C35DC43-0601-44E7-9AEA-06D8B3660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1DB-012E-430A-A338-7E88442E7762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374514-4475-41AD-B962-5F740C4F0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61E19B-F5A2-4FA2-8F47-AEBC99AF0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28-941A-41D2-92E4-FD9B08B1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8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D225C2-CA20-4C7C-A785-265FFFBAC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016839-3253-42D2-92FF-420A0F7DF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FECC62-C208-4590-98AA-91A9A2C87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806286-704D-4861-8B7E-B824D5649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1DB-012E-430A-A338-7E88442E7762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A6D129-62D4-4222-839B-D65B2DEE8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696737-7B72-45B7-9F80-50A53A11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28-941A-41D2-92E4-FD9B08B1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7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0187EA-24E1-4B62-8EC2-AD5C21A9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8A248DC-80FE-4AD9-A102-B33559BEEB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3513C22-B10F-4408-8195-4EA2CBAB8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AE6E29-38A1-4D1B-96B3-B9841F456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1DB-012E-430A-A338-7E88442E7762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DAB375E-4B3C-428C-B451-5E662134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1DBCA9-0BA8-472C-AED1-7C9AD9CA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28-941A-41D2-92E4-FD9B08B1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7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7515BAC-F6C3-47E0-A7A9-D7A6DDF4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74D8EC-BB72-4F8C-BF4B-EC6E0EF9A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191EEE-7300-41A1-AD8D-E5B0C2E97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031DB-012E-430A-A338-7E88442E7762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F7BAEF-FAC6-42F0-BBC6-409CC225CE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FE30CC-451B-4652-A186-A3508C7D0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0EF28-941A-41D2-92E4-FD9B08B1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3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wesleyseminary.edu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cid:image007.jpg@01D19B06.8ABF58C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68F950-C0FB-451E-8304-449677748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6137"/>
            <a:ext cx="9144000" cy="1803826"/>
          </a:xfrm>
          <a:solidFill>
            <a:srgbClr val="7030A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Wesley Web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129B967-51B2-407D-99AB-DC12D8477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7030A0"/>
          </a:solidFill>
        </p:spPr>
        <p:txBody>
          <a:bodyPr/>
          <a:lstStyle/>
          <a:p>
            <a:endParaRPr lang="en-US" dirty="0"/>
          </a:p>
          <a:p>
            <a:r>
              <a:rPr lang="en-US" dirty="0">
                <a:latin typeface="High Tower Text" panose="02040502050506030303" pitchFamily="18" charset="0"/>
              </a:rPr>
              <a:t>Instructions for WesleyWeb</a:t>
            </a:r>
          </a:p>
        </p:txBody>
      </p:sp>
    </p:spTree>
    <p:extLst>
      <p:ext uri="{BB962C8B-B14F-4D97-AF65-F5344CB8AC3E}">
        <p14:creationId xmlns:p14="http://schemas.microsoft.com/office/powerpoint/2010/main" val="273152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C7C3373-7191-4A48-9920-B8E2BA0A7A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00" b="7600"/>
          <a:stretch/>
        </p:blipFill>
        <p:spPr>
          <a:xfrm>
            <a:off x="1419726" y="587739"/>
            <a:ext cx="8976039" cy="4935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E8A4E2-AF3B-422B-A16C-F8023BDFE9AD}"/>
              </a:ext>
            </a:extLst>
          </p:cNvPr>
          <p:cNvSpPr txBox="1"/>
          <p:nvPr/>
        </p:nvSpPr>
        <p:spPr>
          <a:xfrm>
            <a:off x="3026664" y="5522976"/>
            <a:ext cx="5212080" cy="374904"/>
          </a:xfrm>
          <a:prstGeom prst="rect">
            <a:avLst/>
          </a:prstGeom>
          <a:solidFill>
            <a:schemeClr val="accent4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Make sure you hit “OK” to complete registration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392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46547A-C893-4112-961D-EBFF5F025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35128"/>
            <a:ext cx="3932237" cy="4186155"/>
          </a:xfrm>
          <a:solidFill>
            <a:srgbClr val="7030A0"/>
          </a:solidFill>
          <a:ln w="28575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High Tower Text" panose="02040502050506030303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High Tower Text" panose="0204050205050603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Go to our website, </a:t>
            </a: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  <a:hlinkClick r:id="rId2"/>
              </a:rPr>
              <a:t>www.wesleyseminary.edu</a:t>
            </a:r>
            <a:endParaRPr lang="en-US" dirty="0">
              <a:solidFill>
                <a:schemeClr val="bg1"/>
              </a:solidFill>
              <a:latin typeface="High Tower Text" panose="0204050205050603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Click on current students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Click on Login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High Tower Text" panose="02040502050506030303" pitchFamily="18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If you forget your password, please contact SolutionWorx at 703-961-1840, x2.</a:t>
            </a:r>
          </a:p>
          <a:p>
            <a:endParaRPr lang="en-US" dirty="0"/>
          </a:p>
        </p:txBody>
      </p:sp>
      <p:pic>
        <p:nvPicPr>
          <p:cNvPr id="5" name="Picture Placeholder 4" descr="cid:image007.jpg@01D19B06.8ABF58C0">
            <a:extLst>
              <a:ext uri="{FF2B5EF4-FFF2-40B4-BE49-F238E27FC236}">
                <a16:creationId xmlns:a16="http://schemas.microsoft.com/office/drawing/2014/main" xmlns="" id="{CF1BC2FC-3571-47F6-9C7C-E936BE3BD40E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3" r:link="rId4" cstate="print"/>
          <a:srcRect l="16464" r="16464"/>
          <a:stretch>
            <a:fillRect/>
          </a:stretch>
        </p:blipFill>
        <p:spPr bwMode="auto">
          <a:xfrm>
            <a:off x="5534525" y="1335129"/>
            <a:ext cx="5496009" cy="418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348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C94198-F36E-4F18-9635-0910FE531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0036" y="1468689"/>
            <a:ext cx="3932237" cy="3898231"/>
          </a:xfrm>
          <a:solidFill>
            <a:srgbClr val="7030A0"/>
          </a:solidFill>
          <a:ln w="28575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Once you are logged in you have the option to: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Check Blackboard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Check Student Email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Check WesleyWeb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Logout</a:t>
            </a:r>
          </a:p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To register for classes, please click on WesleyWeb.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xmlns="" id="{150A283C-4376-4839-A778-4C7CDF1688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286" r="5286"/>
          <a:stretch>
            <a:fillRect/>
          </a:stretch>
        </p:blipFill>
        <p:spPr>
          <a:xfrm>
            <a:off x="5435397" y="1468689"/>
            <a:ext cx="5210128" cy="4065837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xmlns="" id="{EDA24B29-CB7A-4D8A-A114-A36415FA55D0}"/>
              </a:ext>
            </a:extLst>
          </p:cNvPr>
          <p:cNvSpPr/>
          <p:nvPr/>
        </p:nvSpPr>
        <p:spPr>
          <a:xfrm>
            <a:off x="6373368" y="3730752"/>
            <a:ext cx="694944" cy="374904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2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1C20DBA-A131-4766-8689-C0CA1D555041}"/>
              </a:ext>
            </a:extLst>
          </p:cNvPr>
          <p:cNvSpPr/>
          <p:nvPr/>
        </p:nvSpPr>
        <p:spPr>
          <a:xfrm>
            <a:off x="3306039" y="5852598"/>
            <a:ext cx="3691128" cy="646331"/>
          </a:xfrm>
          <a:prstGeom prst="rect">
            <a:avLst/>
          </a:prstGeom>
          <a:solidFill>
            <a:srgbClr val="7030A0"/>
          </a:solidFill>
          <a:ln w="28575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Once you are logged in you have to log in again to reach WesleyWeb.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B60C941-167F-4FA8-B1ED-F5DA8536C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92" y="1006862"/>
            <a:ext cx="10193501" cy="4647980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xmlns="" id="{43D95E7A-20F2-4B2C-A032-557A48FCF1C3}"/>
              </a:ext>
            </a:extLst>
          </p:cNvPr>
          <p:cNvSpPr/>
          <p:nvPr/>
        </p:nvSpPr>
        <p:spPr>
          <a:xfrm>
            <a:off x="1298401" y="4641302"/>
            <a:ext cx="560237" cy="395868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8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A11390-A3DB-4DA0-9F98-7F0FC1015381}"/>
              </a:ext>
            </a:extLst>
          </p:cNvPr>
          <p:cNvSpPr txBox="1"/>
          <p:nvPr/>
        </p:nvSpPr>
        <p:spPr>
          <a:xfrm>
            <a:off x="3657600" y="5239512"/>
            <a:ext cx="3520440" cy="6463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accent4"/>
            </a:solidFill>
          </a:ln>
          <a:effectLst>
            <a:glow rad="101600">
              <a:srgbClr val="7030A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Enter user ID and password again, then click on submit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010" y="2853239"/>
            <a:ext cx="4579620" cy="175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4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581025"/>
            <a:ext cx="7553325" cy="56959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7925D0-94F4-42D5-9399-87890C8154F4}"/>
              </a:ext>
            </a:extLst>
          </p:cNvPr>
          <p:cNvSpPr txBox="1"/>
          <p:nvPr/>
        </p:nvSpPr>
        <p:spPr>
          <a:xfrm>
            <a:off x="4129173" y="1563790"/>
            <a:ext cx="3063240" cy="24622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High Tower Text" panose="02040502050506030303" pitchFamily="18" charset="0"/>
              </a:rPr>
              <a:t>This is to search for courses only.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69257FA-EDB4-4EC9-AFC5-3C5AA82BB86A}"/>
              </a:ext>
            </a:extLst>
          </p:cNvPr>
          <p:cNvSpPr txBox="1"/>
          <p:nvPr/>
        </p:nvSpPr>
        <p:spPr>
          <a:xfrm>
            <a:off x="4424976" y="2999622"/>
            <a:ext cx="2945808" cy="2308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7030A0"/>
                </a:solidFill>
                <a:latin typeface="High Tower Text" panose="02040502050506030303" pitchFamily="18" charset="0"/>
              </a:rPr>
              <a:t>This is where you register for courses.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xmlns="" id="{350F7E32-C180-4CA0-9F9A-D5AB2DE64867}"/>
              </a:ext>
            </a:extLst>
          </p:cNvPr>
          <p:cNvSpPr/>
          <p:nvPr/>
        </p:nvSpPr>
        <p:spPr>
          <a:xfrm>
            <a:off x="3745125" y="4181265"/>
            <a:ext cx="384048" cy="235512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2183F1D-273D-4BFA-8E7A-EFBC0F1233C6}"/>
              </a:ext>
            </a:extLst>
          </p:cNvPr>
          <p:cNvSpPr txBox="1"/>
          <p:nvPr/>
        </p:nvSpPr>
        <p:spPr>
          <a:xfrm>
            <a:off x="4302859" y="4114355"/>
            <a:ext cx="2009394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High Tower Text" panose="02040502050506030303" pitchFamily="18" charset="0"/>
              </a:rPr>
              <a:t>View transcripts or schedule</a:t>
            </a:r>
          </a:p>
          <a:p>
            <a:r>
              <a:rPr lang="en-US" sz="800" dirty="0">
                <a:solidFill>
                  <a:schemeClr val="bg1"/>
                </a:solidFill>
                <a:latin typeface="High Tower Text" panose="02040502050506030303" pitchFamily="18" charset="0"/>
              </a:rPr>
              <a:t> 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xmlns="" id="{04AD139D-DF2D-4951-A5D6-7DF7D1BD5317}"/>
              </a:ext>
            </a:extLst>
          </p:cNvPr>
          <p:cNvSpPr/>
          <p:nvPr/>
        </p:nvSpPr>
        <p:spPr>
          <a:xfrm>
            <a:off x="4040928" y="5221609"/>
            <a:ext cx="384048" cy="235512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45A4D74-926D-46CF-A0C6-CA6D51E58802}"/>
              </a:ext>
            </a:extLst>
          </p:cNvPr>
          <p:cNvSpPr txBox="1"/>
          <p:nvPr/>
        </p:nvSpPr>
        <p:spPr>
          <a:xfrm>
            <a:off x="4466308" y="5165466"/>
            <a:ext cx="1682496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High Tower Text" panose="02040502050506030303" pitchFamily="18" charset="0"/>
              </a:rPr>
              <a:t>Make payment</a:t>
            </a:r>
          </a:p>
          <a:p>
            <a:endParaRPr lang="en-US" sz="800" dirty="0">
              <a:solidFill>
                <a:schemeClr val="bg1"/>
              </a:solidFill>
              <a:latin typeface="High Tower Text" panose="02040502050506030303" pitchFamily="18" charset="0"/>
            </a:endParaRP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xmlns="" id="{8FD6C48E-2B02-47A6-95AE-9A649A9A3454}"/>
              </a:ext>
            </a:extLst>
          </p:cNvPr>
          <p:cNvSpPr/>
          <p:nvPr/>
        </p:nvSpPr>
        <p:spPr>
          <a:xfrm>
            <a:off x="3532537" y="1589693"/>
            <a:ext cx="384048" cy="235512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xmlns="" id="{0ED35372-4101-45C9-805E-B6CB6FEEDD05}"/>
              </a:ext>
            </a:extLst>
          </p:cNvPr>
          <p:cNvSpPr/>
          <p:nvPr/>
        </p:nvSpPr>
        <p:spPr>
          <a:xfrm>
            <a:off x="3512644" y="2955781"/>
            <a:ext cx="768858" cy="369806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5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520568-DA30-4032-B6DB-0B3DA44D74F5}"/>
              </a:ext>
            </a:extLst>
          </p:cNvPr>
          <p:cNvPicPr/>
          <p:nvPr/>
        </p:nvPicPr>
        <p:blipFill>
          <a:blip r:embed="rId2" cstate="print"/>
          <a:srcRect t="2778" b="3889"/>
          <a:stretch>
            <a:fillRect/>
          </a:stretch>
        </p:blipFill>
        <p:spPr bwMode="auto">
          <a:xfrm>
            <a:off x="1106424" y="338328"/>
            <a:ext cx="9289483" cy="56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FEDA758-82C5-4336-8CAD-769F0E5ECC7D}"/>
              </a:ext>
            </a:extLst>
          </p:cNvPr>
          <p:cNvSpPr txBox="1"/>
          <p:nvPr/>
        </p:nvSpPr>
        <p:spPr>
          <a:xfrm>
            <a:off x="2734055" y="3049857"/>
            <a:ext cx="3330718" cy="24622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Select the appropriate term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D3C29D8-2AB7-46C1-A080-0D3C2658C1F0}"/>
              </a:ext>
            </a:extLst>
          </p:cNvPr>
          <p:cNvSpPr txBox="1"/>
          <p:nvPr/>
        </p:nvSpPr>
        <p:spPr>
          <a:xfrm>
            <a:off x="5044066" y="3925527"/>
            <a:ext cx="3330718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Select the subject of the class you want to take.  Do not enter any additional parameters.  Click on submit.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E01E6-68AF-43B9-AD5A-C3AD0D83819B}"/>
              </a:ext>
            </a:extLst>
          </p:cNvPr>
          <p:cNvSpPr txBox="1"/>
          <p:nvPr/>
        </p:nvSpPr>
        <p:spPr>
          <a:xfrm>
            <a:off x="6687685" y="5821048"/>
            <a:ext cx="1664208" cy="2616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CLICK ON SUBMIT</a:t>
            </a:r>
            <a:endParaRPr lang="en-US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xmlns="" id="{E316C15E-9E2A-4999-A166-A351855FB595}"/>
              </a:ext>
            </a:extLst>
          </p:cNvPr>
          <p:cNvSpPr/>
          <p:nvPr/>
        </p:nvSpPr>
        <p:spPr>
          <a:xfrm>
            <a:off x="6168778" y="5830695"/>
            <a:ext cx="518907" cy="242316"/>
          </a:xfrm>
          <a:prstGeom prst="leftArrow">
            <a:avLst/>
          </a:prstGeom>
          <a:solidFill>
            <a:schemeClr val="accent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4B38DF-6566-4A22-97E7-A4132CDBCE97}"/>
              </a:ext>
            </a:extLst>
          </p:cNvPr>
          <p:cNvPicPr/>
          <p:nvPr/>
        </p:nvPicPr>
        <p:blipFill>
          <a:blip r:embed="rId2" cstate="print"/>
          <a:srcRect t="3148" b="3515"/>
          <a:stretch>
            <a:fillRect/>
          </a:stretch>
        </p:blipFill>
        <p:spPr bwMode="auto">
          <a:xfrm>
            <a:off x="2552128" y="875643"/>
            <a:ext cx="8786903" cy="480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B8FF74-8D1F-41DB-B603-ED37B43E1152}"/>
              </a:ext>
            </a:extLst>
          </p:cNvPr>
          <p:cNvSpPr txBox="1"/>
          <p:nvPr/>
        </p:nvSpPr>
        <p:spPr>
          <a:xfrm>
            <a:off x="192024" y="3081880"/>
            <a:ext cx="1783080" cy="227754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endParaRPr lang="en-US" sz="1500" dirty="0">
              <a:solidFill>
                <a:schemeClr val="accent4">
                  <a:lumMod val="60000"/>
                  <a:lumOff val="40000"/>
                </a:schemeClr>
              </a:solidFill>
              <a:latin typeface="High Tower Text" panose="02040502050506030303" pitchFamily="18" charset="0"/>
            </a:endParaRPr>
          </a:p>
          <a:p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Review the dates of the class and the instructor to ensure this is the correct class and check the box.  Hit Submit.</a:t>
            </a:r>
          </a:p>
          <a:p>
            <a:endParaRPr lang="en-US" sz="1500" dirty="0">
              <a:solidFill>
                <a:schemeClr val="accent4">
                  <a:lumMod val="60000"/>
                  <a:lumOff val="40000"/>
                </a:schemeClr>
              </a:solidFill>
              <a:latin typeface="High Tower Text" panose="02040502050506030303" pitchFamily="18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5DA5AD53-3E0D-4E28-99B7-F55AA7AEBD72}"/>
              </a:ext>
            </a:extLst>
          </p:cNvPr>
          <p:cNvSpPr/>
          <p:nvPr/>
        </p:nvSpPr>
        <p:spPr>
          <a:xfrm>
            <a:off x="1975104" y="3982243"/>
            <a:ext cx="577024" cy="4846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F4CCF19C-A4AB-49AD-A817-FD6108911B9C}"/>
              </a:ext>
            </a:extLst>
          </p:cNvPr>
          <p:cNvSpPr/>
          <p:nvPr/>
        </p:nvSpPr>
        <p:spPr>
          <a:xfrm>
            <a:off x="5744357" y="5291232"/>
            <a:ext cx="731520" cy="390335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8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FF7F9C7-ABA2-45B9-AC2A-F8B65FDFAF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00" b="4667"/>
          <a:stretch/>
        </p:blipFill>
        <p:spPr>
          <a:xfrm>
            <a:off x="3051209" y="784377"/>
            <a:ext cx="8266253" cy="5279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F09B00-A85E-4A22-92FE-D2C6AA8E7C55}"/>
              </a:ext>
            </a:extLst>
          </p:cNvPr>
          <p:cNvSpPr txBox="1"/>
          <p:nvPr/>
        </p:nvSpPr>
        <p:spPr>
          <a:xfrm>
            <a:off x="219456" y="2039112"/>
            <a:ext cx="2304288" cy="2769989"/>
          </a:xfrm>
          <a:prstGeom prst="rect">
            <a:avLst/>
          </a:prstGeom>
          <a:solidFill>
            <a:schemeClr val="accent4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7030A0"/>
                </a:solidFill>
                <a:latin typeface="High Tower Text" panose="02040502050506030303" pitchFamily="18" charset="0"/>
              </a:rPr>
              <a:t>From the drop down menu, select either REGISTER, WAITLIST, REGISTER PASS/FAIL, AUDIT, or REMOVE FROM PREF COURSES  before you hit the submit button.  Then hit SUBMIT to complete registration.</a:t>
            </a:r>
          </a:p>
          <a:p>
            <a:endParaRPr lang="en-US" sz="1200" dirty="0">
              <a:solidFill>
                <a:srgbClr val="7030A0"/>
              </a:solidFill>
              <a:latin typeface="High Tower Text" panose="02040502050506030303" pitchFamily="18" charset="0"/>
            </a:endParaRPr>
          </a:p>
          <a:p>
            <a:endParaRPr lang="en-US" sz="1200" dirty="0">
              <a:solidFill>
                <a:srgbClr val="7030A0"/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91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210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High Tower Text</vt:lpstr>
      <vt:lpstr>Office Theme</vt:lpstr>
      <vt:lpstr>Wesley Web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JEMISON, ZINA</dc:creator>
  <cp:lastModifiedBy>Thomas Walter</cp:lastModifiedBy>
  <cp:revision>23</cp:revision>
  <dcterms:created xsi:type="dcterms:W3CDTF">2017-12-18T16:38:37Z</dcterms:created>
  <dcterms:modified xsi:type="dcterms:W3CDTF">2018-01-30T20:27:34Z</dcterms:modified>
</cp:coreProperties>
</file>